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553" r:id="rId3"/>
    <p:sldId id="551" r:id="rId4"/>
    <p:sldId id="552" r:id="rId5"/>
    <p:sldId id="566" r:id="rId6"/>
    <p:sldId id="569" r:id="rId7"/>
    <p:sldId id="567" r:id="rId8"/>
    <p:sldId id="568" r:id="rId9"/>
  </p:sldIdLst>
  <p:sldSz cx="12192000" cy="6858000"/>
  <p:notesSz cx="6761163" cy="98821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3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9C5DC"/>
    <a:srgbClr val="C0D9F1"/>
    <a:srgbClr val="ECF3FB"/>
    <a:srgbClr val="D6E8F6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80806" autoAdjust="0"/>
  </p:normalViewPr>
  <p:slideViewPr>
    <p:cSldViewPr>
      <p:cViewPr varScale="1">
        <p:scale>
          <a:sx n="90" d="100"/>
          <a:sy n="90" d="100"/>
        </p:scale>
        <p:origin x="-714" y="-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13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486F8F9-891E-43D4-B41A-C76766D90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2930525" cy="495451"/>
          </a:xfrm>
          <a:prstGeom prst="rect">
            <a:avLst/>
          </a:prstGeom>
        </p:spPr>
        <p:txBody>
          <a:bodyPr vert="horz" lIns="91081" tIns="45539" rIns="91081" bIns="455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0EF2D14-0778-4FB0-B061-425D52EFCE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1" y="3"/>
            <a:ext cx="2930525" cy="495451"/>
          </a:xfrm>
          <a:prstGeom prst="rect">
            <a:avLst/>
          </a:prstGeom>
        </p:spPr>
        <p:txBody>
          <a:bodyPr vert="horz" lIns="91081" tIns="45539" rIns="91081" bIns="45539" rtlCol="0"/>
          <a:lstStyle>
            <a:lvl1pPr algn="r">
              <a:defRPr sz="1200"/>
            </a:lvl1pPr>
          </a:lstStyle>
          <a:p>
            <a:fld id="{71AE5522-F95F-4BA6-B3A9-CD6F4BB6334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4AD6CC5-2A78-469A-8AF1-CE7B294911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86739"/>
            <a:ext cx="2930525" cy="495451"/>
          </a:xfrm>
          <a:prstGeom prst="rect">
            <a:avLst/>
          </a:prstGeom>
        </p:spPr>
        <p:txBody>
          <a:bodyPr vert="horz" lIns="91081" tIns="45539" rIns="91081" bIns="455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C7FBA6E-1361-43B4-ACA0-CB3AE1823B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1" y="9386739"/>
            <a:ext cx="2930525" cy="495451"/>
          </a:xfrm>
          <a:prstGeom prst="rect">
            <a:avLst/>
          </a:prstGeom>
        </p:spPr>
        <p:txBody>
          <a:bodyPr vert="horz" lIns="91081" tIns="45539" rIns="91081" bIns="45539" rtlCol="0" anchor="b"/>
          <a:lstStyle>
            <a:lvl1pPr algn="r">
              <a:defRPr sz="1200"/>
            </a:lvl1pPr>
          </a:lstStyle>
          <a:p>
            <a:fld id="{2209E959-9EFB-415D-BD5C-2FF304BE8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865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3" y="3"/>
            <a:ext cx="676116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3" y="3"/>
            <a:ext cx="676116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3" y="3"/>
            <a:ext cx="676116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2" y="2"/>
            <a:ext cx="2930574" cy="4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829012" y="2"/>
            <a:ext cx="2928995" cy="49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512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9850" y="727075"/>
            <a:ext cx="6616700" cy="3722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5806" y="4693767"/>
            <a:ext cx="5404826" cy="4442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46" tIns="46615" rIns="89646" bIns="4661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" y="9385949"/>
            <a:ext cx="2930574" cy="49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81" tIns="45539" rIns="91081" bIns="45539" anchor="ctr"/>
          <a:lstStyle/>
          <a:p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14" y="9385949"/>
            <a:ext cx="2925837" cy="489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646" tIns="46615" rIns="89646" bIns="466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5915" algn="l"/>
                <a:tab pos="893413" algn="l"/>
                <a:tab pos="1340908" algn="l"/>
                <a:tab pos="1788407" algn="l"/>
                <a:tab pos="2235903" algn="l"/>
                <a:tab pos="2683399" algn="l"/>
                <a:tab pos="3130897" algn="l"/>
                <a:tab pos="3578394" algn="l"/>
                <a:tab pos="4025890" algn="l"/>
                <a:tab pos="4473387" algn="l"/>
                <a:tab pos="4920882" algn="l"/>
                <a:tab pos="5368381" algn="l"/>
                <a:tab pos="5815877" algn="l"/>
                <a:tab pos="6263375" algn="l"/>
                <a:tab pos="6710870" algn="l"/>
                <a:tab pos="7158368" algn="l"/>
                <a:tab pos="7605864" algn="l"/>
                <a:tab pos="8053362" algn="l"/>
                <a:tab pos="8500858" algn="l"/>
                <a:tab pos="8948354" algn="l"/>
              </a:tabLst>
              <a:defRPr sz="1200">
                <a:solidFill>
                  <a:srgbClr val="000000"/>
                </a:solidFill>
                <a:ea typeface="Microsoft YaHei" charset="0"/>
                <a:cs typeface="Microsoft YaHei" charset="0"/>
              </a:defRPr>
            </a:lvl1pPr>
          </a:lstStyle>
          <a:p>
            <a:pPr>
              <a:defRPr/>
            </a:pPr>
            <a:fld id="{37D18F5D-F7D1-4188-841A-AFB2E5785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462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253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Старт </a:t>
            </a:r>
            <a:r>
              <a:rPr lang="ru-RU" dirty="0" err="1" smtClean="0"/>
              <a:t>ШкИБ</a:t>
            </a:r>
            <a:r>
              <a:rPr lang="ru-RU" dirty="0" smtClean="0"/>
              <a:t> в образовательной организации - до 04.03.2024 г.</a:t>
            </a:r>
          </a:p>
          <a:p>
            <a:r>
              <a:rPr lang="ru-RU" dirty="0" smtClean="0"/>
              <a:t>✅ Выдвижение проектных идей - до 11.03.2024 г.</a:t>
            </a:r>
          </a:p>
          <a:p>
            <a:r>
              <a:rPr lang="ru-RU" dirty="0" smtClean="0"/>
              <a:t>✅ Агитация, формирование проектных команд, "Ярмарка инициатив" - до 18.03.2024 г.</a:t>
            </a:r>
          </a:p>
          <a:p>
            <a:r>
              <a:rPr lang="ru-RU" dirty="0" smtClean="0"/>
              <a:t>✅ Разработка проектов, консультирование и экспертиза, презентация проектов - до 19.04.2024 г.</a:t>
            </a:r>
          </a:p>
          <a:p>
            <a:r>
              <a:rPr lang="ru-RU" dirty="0" smtClean="0"/>
              <a:t>✅ Голосование за проекты - до 25.04.2024 г.</a:t>
            </a:r>
          </a:p>
          <a:p>
            <a:r>
              <a:rPr lang="ru-RU" dirty="0" smtClean="0"/>
              <a:t>✅ Реализация проектов - до 31.08.2024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20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A6B0-03B2-4D00-BD6A-2D1C563A7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2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FF91-8768-4B74-92FF-091AACAA9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6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44091-6217-4A26-B3CC-F899CB035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C4CB-E8D0-4FC1-BCD0-01FB4CC73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16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E376-3453-4C21-97F8-68DA17294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C7FB-7924-473C-B698-9B066DB13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2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D73A-FDD6-42E3-BBAF-D57B25D06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48C7-B9B0-4D94-B6D3-9BBE178D6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C5C6-3632-4278-9B45-536EF06A6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9884-85EF-4237-8689-94BB53963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AAC4-7872-4219-9074-E11E200B1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0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05.03.13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Фамилия И.О. Название департамента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B2ED3F-01D1-40B5-9BE8-746ACB833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4"/>
          <p:cNvSpPr txBox="1">
            <a:spLocks/>
          </p:cNvSpPr>
          <p:nvPr/>
        </p:nvSpPr>
        <p:spPr bwMode="auto">
          <a:xfrm>
            <a:off x="479376" y="1988840"/>
            <a:ext cx="1137726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</a:t>
            </a:r>
          </a:p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«Школьное инициативное бюджетирование </a:t>
            </a:r>
          </a:p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организациях </a:t>
            </a:r>
          </a:p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Тольятти»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2023- 2024 уч.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2207568" y="380266"/>
            <a:ext cx="813690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defTabSz="914400" eaLnBrk="1" hangingPunct="1">
              <a:buClrTx/>
              <a:buSzTx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</a:t>
            </a:r>
          </a:p>
          <a:p>
            <a:pPr algn="ctr" defTabSz="914400" eaLnBrk="1" hangingPunct="1">
              <a:buClrTx/>
              <a:buSzTx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 округа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A2FB801-C360-412A-B3BF-179E8000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D8644B-22A1-4D0C-9168-53AE2D4DBFD1}"/>
              </a:ext>
            </a:extLst>
          </p:cNvPr>
          <p:cNvSpPr txBox="1"/>
          <p:nvPr/>
        </p:nvSpPr>
        <p:spPr>
          <a:xfrm>
            <a:off x="1847528" y="47667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Этапы реализации </a:t>
            </a:r>
            <a:r>
              <a:rPr lang="ru-RU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ШкИБ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18AA0D5-8A25-4F3F-8D1F-6C4B6A0AD6D1}"/>
              </a:ext>
            </a:extLst>
          </p:cNvPr>
          <p:cNvSpPr txBox="1"/>
          <p:nvPr/>
        </p:nvSpPr>
        <p:spPr>
          <a:xfrm>
            <a:off x="2032490" y="1196752"/>
            <a:ext cx="90010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этап        Информирование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этап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Выдвижение проектных идей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этап      Агитация в форме ярмарки идей</a:t>
            </a:r>
          </a:p>
          <a:p>
            <a:pPr marL="1878013" indent="-1878013"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этап      Разработка проектов: подготовка    проектных заявок, экспертиза 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этап       Собрание и голосование</a:t>
            </a:r>
          </a:p>
          <a:p>
            <a:pPr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этап      Реализация проекта-победителя</a:t>
            </a:r>
          </a:p>
        </p:txBody>
      </p:sp>
    </p:spTree>
    <p:extLst>
      <p:ext uri="{BB962C8B-B14F-4D97-AF65-F5344CB8AC3E}">
        <p14:creationId xmlns:p14="http://schemas.microsoft.com/office/powerpoint/2010/main" val="28230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A5450A4-C1B9-4391-8523-76EFD51F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6B192A-6A76-452D-9779-1DD144BB154E}"/>
              </a:ext>
            </a:extLst>
          </p:cNvPr>
          <p:cNvSpPr txBox="1"/>
          <p:nvPr/>
        </p:nvSpPr>
        <p:spPr>
          <a:xfrm>
            <a:off x="407368" y="230947"/>
            <a:ext cx="1123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Механизм реализации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ШкИБ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 в пилотных школах городского округа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Тольятти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E5293AE3-2F3A-49AE-AB54-9A652AF10A3C}"/>
              </a:ext>
            </a:extLst>
          </p:cNvPr>
          <p:cNvSpPr/>
          <p:nvPr/>
        </p:nvSpPr>
        <p:spPr>
          <a:xfrm>
            <a:off x="400740" y="967542"/>
            <a:ext cx="2984447" cy="1368151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Информирование руководства школ о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-декабрь 2023 г.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F96E5E24-F284-4A47-9E2C-EBD55EB94432}"/>
              </a:ext>
            </a:extLst>
          </p:cNvPr>
          <p:cNvSpPr/>
          <p:nvPr/>
        </p:nvSpPr>
        <p:spPr>
          <a:xfrm>
            <a:off x="4511826" y="980727"/>
            <a:ext cx="3096342" cy="1368151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Деловая игра-симуляция «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для руководителей ОУ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декабрь 2023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FE327964-CB17-410B-ABDD-0D3F73852E45}"/>
              </a:ext>
            </a:extLst>
          </p:cNvPr>
          <p:cNvSpPr/>
          <p:nvPr/>
        </p:nvSpPr>
        <p:spPr>
          <a:xfrm>
            <a:off x="8800186" y="967542"/>
            <a:ext cx="2952328" cy="1381337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Информирование о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активистов школьного сообщества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декабрь 2023 г.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3C7BA5F7-2984-4C5D-AD67-95283FE3A05F}"/>
              </a:ext>
            </a:extLst>
          </p:cNvPr>
          <p:cNvSpPr/>
          <p:nvPr/>
        </p:nvSpPr>
        <p:spPr>
          <a:xfrm>
            <a:off x="400740" y="2925940"/>
            <a:ext cx="2958956" cy="1512166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Разработка нормативной базы в школе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декабрь 2023 г. – март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DCC42C54-7550-424B-AABD-51F27F9EF21A}"/>
              </a:ext>
            </a:extLst>
          </p:cNvPr>
          <p:cNvSpPr/>
          <p:nvPr/>
        </p:nvSpPr>
        <p:spPr>
          <a:xfrm>
            <a:off x="4367808" y="2920656"/>
            <a:ext cx="3240358" cy="1512166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Обучение команд волонтеров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09 января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 марта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D07C94B4-93C2-4811-AE43-86852AD7D3C0}"/>
              </a:ext>
            </a:extLst>
          </p:cNvPr>
          <p:cNvSpPr/>
          <p:nvPr/>
        </p:nvSpPr>
        <p:spPr>
          <a:xfrm>
            <a:off x="8808773" y="2929232"/>
            <a:ext cx="2998238" cy="1512167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Сбор команды волонтеров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ОУ: </a:t>
            </a:r>
            <a:b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7-11 </a:t>
            </a: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декабрь 2023 г. – январь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FE4A5DF2-DEA4-4476-8B23-DAC43A54FC7E}"/>
              </a:ext>
            </a:extLst>
          </p:cNvPr>
          <p:cNvSpPr/>
          <p:nvPr/>
        </p:nvSpPr>
        <p:spPr>
          <a:xfrm>
            <a:off x="407368" y="5013176"/>
            <a:ext cx="2984447" cy="1512168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Поэтапная реализация технологии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25 апреля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D59F7C45-41CC-46C8-B54D-784665C7E7DB}"/>
              </a:ext>
            </a:extLst>
          </p:cNvPr>
          <p:cNvSpPr/>
          <p:nvPr/>
        </p:nvSpPr>
        <p:spPr>
          <a:xfrm>
            <a:off x="4511825" y="5013176"/>
            <a:ext cx="3096342" cy="1512168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Реализация проектов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 августа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6E2AF837-7F82-425D-8E91-2DC913F1B737}"/>
              </a:ext>
            </a:extLst>
          </p:cNvPr>
          <p:cNvSpPr/>
          <p:nvPr/>
        </p:nvSpPr>
        <p:spPr>
          <a:xfrm>
            <a:off x="8800186" y="5013176"/>
            <a:ext cx="2971532" cy="1512168"/>
          </a:xfrm>
          <a:prstGeom prst="roundRect">
            <a:avLst/>
          </a:prstGeom>
          <a:solidFill>
            <a:srgbClr val="ECF3FB"/>
          </a:solidFill>
          <a:ln>
            <a:solidFill>
              <a:srgbClr val="ECF3F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Городской фестиваль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ШкИБ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(презентация проектов-победителей)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сентябрь 2024 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="" xmlns:a16="http://schemas.microsoft.com/office/drawing/2014/main" id="{AC21F374-9E28-4F3D-B147-1C7C6426D380}"/>
              </a:ext>
            </a:extLst>
          </p:cNvPr>
          <p:cNvSpPr/>
          <p:nvPr/>
        </p:nvSpPr>
        <p:spPr>
          <a:xfrm>
            <a:off x="3450096" y="1376770"/>
            <a:ext cx="1061729" cy="576064"/>
          </a:xfrm>
          <a:prstGeom prst="righ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лево 18">
            <a:extLst>
              <a:ext uri="{FF2B5EF4-FFF2-40B4-BE49-F238E27FC236}">
                <a16:creationId xmlns="" xmlns:a16="http://schemas.microsoft.com/office/drawing/2014/main" id="{2AEDDA96-8E40-4917-940D-D7A4CAD51A8B}"/>
              </a:ext>
            </a:extLst>
          </p:cNvPr>
          <p:cNvSpPr/>
          <p:nvPr/>
        </p:nvSpPr>
        <p:spPr>
          <a:xfrm>
            <a:off x="7608166" y="3429000"/>
            <a:ext cx="1129433" cy="648072"/>
          </a:xfrm>
          <a:prstGeom prst="lef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="" xmlns:a16="http://schemas.microsoft.com/office/drawing/2014/main" id="{1C2B3282-7A5E-44C9-9BC5-8FC5E39AB6D6}"/>
              </a:ext>
            </a:extLst>
          </p:cNvPr>
          <p:cNvSpPr/>
          <p:nvPr/>
        </p:nvSpPr>
        <p:spPr>
          <a:xfrm>
            <a:off x="9984432" y="2357455"/>
            <a:ext cx="720080" cy="563201"/>
          </a:xfrm>
          <a:prstGeom prst="down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="" xmlns:a16="http://schemas.microsoft.com/office/drawing/2014/main" id="{0C0BDBC9-533D-4E63-AD1D-22A2F1B541AD}"/>
              </a:ext>
            </a:extLst>
          </p:cNvPr>
          <p:cNvSpPr/>
          <p:nvPr/>
        </p:nvSpPr>
        <p:spPr>
          <a:xfrm>
            <a:off x="1523492" y="4438106"/>
            <a:ext cx="720080" cy="566290"/>
          </a:xfrm>
          <a:prstGeom prst="down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право 22">
            <a:extLst>
              <a:ext uri="{FF2B5EF4-FFF2-40B4-BE49-F238E27FC236}">
                <a16:creationId xmlns="" xmlns:a16="http://schemas.microsoft.com/office/drawing/2014/main" id="{0D1FF6EE-EBAC-49B0-9339-D3A1C1DB9136}"/>
              </a:ext>
            </a:extLst>
          </p:cNvPr>
          <p:cNvSpPr/>
          <p:nvPr/>
        </p:nvSpPr>
        <p:spPr>
          <a:xfrm>
            <a:off x="7662630" y="1363585"/>
            <a:ext cx="1129433" cy="576064"/>
          </a:xfrm>
          <a:prstGeom prst="righ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право 23">
            <a:extLst>
              <a:ext uri="{FF2B5EF4-FFF2-40B4-BE49-F238E27FC236}">
                <a16:creationId xmlns="" xmlns:a16="http://schemas.microsoft.com/office/drawing/2014/main" id="{EA77F6B5-83EC-44B0-A97B-98D2DF340DA2}"/>
              </a:ext>
            </a:extLst>
          </p:cNvPr>
          <p:cNvSpPr/>
          <p:nvPr/>
        </p:nvSpPr>
        <p:spPr>
          <a:xfrm>
            <a:off x="3420955" y="5481228"/>
            <a:ext cx="1090870" cy="576064"/>
          </a:xfrm>
          <a:prstGeom prst="righ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="" xmlns:a16="http://schemas.microsoft.com/office/drawing/2014/main" id="{9CC6BA8A-729E-4EF0-97DF-18A6891D0C9E}"/>
              </a:ext>
            </a:extLst>
          </p:cNvPr>
          <p:cNvSpPr/>
          <p:nvPr/>
        </p:nvSpPr>
        <p:spPr>
          <a:xfrm>
            <a:off x="7678745" y="5476093"/>
            <a:ext cx="1121441" cy="576064"/>
          </a:xfrm>
          <a:prstGeom prst="righ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лево 25">
            <a:extLst>
              <a:ext uri="{FF2B5EF4-FFF2-40B4-BE49-F238E27FC236}">
                <a16:creationId xmlns="" xmlns:a16="http://schemas.microsoft.com/office/drawing/2014/main" id="{2560872F-0962-4341-98E0-4A7F0F36D4CB}"/>
              </a:ext>
            </a:extLst>
          </p:cNvPr>
          <p:cNvSpPr/>
          <p:nvPr/>
        </p:nvSpPr>
        <p:spPr>
          <a:xfrm>
            <a:off x="3342523" y="3357987"/>
            <a:ext cx="1025285" cy="648072"/>
          </a:xfrm>
          <a:prstGeom prst="leftArrow">
            <a:avLst/>
          </a:prstGeom>
          <a:solidFill>
            <a:srgbClr val="A9C5DC"/>
          </a:solidFill>
          <a:ln>
            <a:solidFill>
              <a:srgbClr val="C0D9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5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A2FB801-C360-412A-B3BF-179E8000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D8644B-22A1-4D0C-9168-53AE2D4DBFD1}"/>
              </a:ext>
            </a:extLst>
          </p:cNvPr>
          <p:cNvSpPr txBox="1"/>
          <p:nvPr/>
        </p:nvSpPr>
        <p:spPr>
          <a:xfrm>
            <a:off x="3521714" y="476672"/>
            <a:ext cx="514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18AA0D5-8A25-4F3F-8D1F-6C4B6A0AD6D1}"/>
              </a:ext>
            </a:extLst>
          </p:cNvPr>
          <p:cNvSpPr txBox="1"/>
          <p:nvPr/>
        </p:nvSpPr>
        <p:spPr>
          <a:xfrm>
            <a:off x="1415480" y="188640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ШкИБ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общеобразовательных школах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г.о.Тольятти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3341"/>
              </p:ext>
            </p:extLst>
          </p:nvPr>
        </p:nvGraphicFramePr>
        <p:xfrm>
          <a:off x="407368" y="775546"/>
          <a:ext cx="11377263" cy="523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992888"/>
                <a:gridCol w="2808311"/>
              </a:tblGrid>
              <a:tr h="53580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Обучающие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интенсивы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«Школьное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инициированное бюджетирование» - по запуску технологии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в общеобразовательных организациях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г.о.Тольятти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 января – 03 марта 2024 г.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>
                    <a:solidFill>
                      <a:schemeClr val="bg1"/>
                    </a:solidFill>
                  </a:tcPr>
                </a:tc>
              </a:tr>
              <a:tr h="535801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Организационная, методическая подготовка к запуску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: разработка локальных нормативных актов, подготовка презентационных материалов, организация работы Штабов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в общеобразовательных организациях из числа участников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с привлечением заинтересованных членов детско-родительского сообщества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декабрь 2023 г. – март 2024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</a:tr>
              <a:tr h="3228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этап - информирование школьного сообщества о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04.03.2024 г.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/>
                </a:tc>
              </a:tr>
              <a:tr h="3381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II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этап - Карта школьной мечты - формирование инициативных групп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11.03.2024 г.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/>
                </a:tc>
              </a:tr>
              <a:tr h="3783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III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этап - Агитация и Ярмарка идей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18.03.2024 г.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/>
                </a:tc>
              </a:tr>
              <a:tr h="3466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IV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этап - Подготовка проектных заявок и экспертиза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19.04.2024 г.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</a:tr>
              <a:tr h="314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этап - Общее собрание и голосование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25.04.2024 г.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8067" marR="48067" marT="0" marB="0"/>
                </a:tc>
              </a:tr>
              <a:tr h="53580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Реализация проектной инициативы - победителя цикла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в общеобразовательной организации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до 31.08.2024 г.</a:t>
                      </a:r>
                    </a:p>
                  </a:txBody>
                  <a:tcPr marL="48067" marR="48067" marT="0" marB="0"/>
                </a:tc>
              </a:tr>
              <a:tr h="53580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Итоговое мероприятие по презентации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проектов-победителей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ШкИБ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в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общеобразовательных 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организациях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сентябрь 2024 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года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8067" marR="480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0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E9CE9C83-2237-4CF2-B47A-1E950E35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1EC1241-F022-4B53-A6A6-ABB477CC3D9D}"/>
              </a:ext>
            </a:extLst>
          </p:cNvPr>
          <p:cNvSpPr txBox="1"/>
          <p:nvPr/>
        </p:nvSpPr>
        <p:spPr>
          <a:xfrm>
            <a:off x="3215680" y="103241"/>
            <a:ext cx="6984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к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прототипированию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42802D-4A6F-41E8-931D-5017A9B30BAF}"/>
              </a:ext>
            </a:extLst>
          </p:cNvPr>
          <p:cNvSpPr txBox="1"/>
          <p:nvPr/>
        </p:nvSpPr>
        <p:spPr>
          <a:xfrm>
            <a:off x="1127449" y="1052736"/>
            <a:ext cx="987426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ШТАБ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ШкИБ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ЭТО?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 ЧЕГО СОСТОИТ, КАК УСТРОЕН?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КТО ЧТО В НЕМ ДЕЛАЕТ, ЗА ЧТО ОТВЕЧАЕТ, ПЕРЕД КЕМ НЕСЕТ ОТВЕТСТВЕННОСТЬ?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КАКИЕ РЕЗУЛЬТАТЫ И КОМУ НУЖНЫ</a:t>
            </a:r>
          </a:p>
          <a:p>
            <a:pPr marL="514350" lvl="0" indent="-514350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ОЦЕНИТЬ РАБОТУ ШТАБА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ШкИБ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2FA8C1E-4086-45A2-AAEF-CE0AA6630F19}"/>
              </a:ext>
            </a:extLst>
          </p:cNvPr>
          <p:cNvSpPr txBox="1">
            <a:spLocks/>
          </p:cNvSpPr>
          <p:nvPr/>
        </p:nvSpPr>
        <p:spPr>
          <a:xfrm>
            <a:off x="335360" y="5229200"/>
            <a:ext cx="11521280" cy="1224136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ОБСУДИТЕ, НАПИШИТЕ, НАРИСУЙТЕ, ПРЕДСТАВЬТЕ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53DB250-A827-4080-8BD8-EE3BA40BC20A}"/>
              </a:ext>
            </a:extLst>
          </p:cNvPr>
          <p:cNvSpPr txBox="1"/>
          <p:nvPr/>
        </p:nvSpPr>
        <p:spPr>
          <a:xfrm>
            <a:off x="7392144" y="425985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E9CE9C83-2237-4CF2-B47A-1E950E35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1EC1241-F022-4B53-A6A6-ABB477CC3D9D}"/>
              </a:ext>
            </a:extLst>
          </p:cNvPr>
          <p:cNvSpPr txBox="1"/>
          <p:nvPr/>
        </p:nvSpPr>
        <p:spPr>
          <a:xfrm>
            <a:off x="3143672" y="103241"/>
            <a:ext cx="705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«ШТАБ»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42802D-4A6F-41E8-931D-5017A9B30BAF}"/>
              </a:ext>
            </a:extLst>
          </p:cNvPr>
          <p:cNvSpPr txBox="1"/>
          <p:nvPr/>
        </p:nvSpPr>
        <p:spPr>
          <a:xfrm>
            <a:off x="1028785" y="1196752"/>
            <a:ext cx="994627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Штаб предназначен и создается для организации работы руководителя.   При нем создается группа, целью которой является получение и анализ необходимой информации, подготовка и обеспечение вариантов решения конкретной проблемы.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Штаб не уполномочен принимать самостоятельные решения, он решает задачи, согласно инструкциям и положениям, привлекая, в том числе, и внешних специалистов (консультантов. 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2FA8C1E-4086-45A2-AAEF-CE0AA6630F19}"/>
              </a:ext>
            </a:extLst>
          </p:cNvPr>
          <p:cNvSpPr txBox="1">
            <a:spLocks/>
          </p:cNvSpPr>
          <p:nvPr/>
        </p:nvSpPr>
        <p:spPr>
          <a:xfrm flipV="1">
            <a:off x="340107" y="6431910"/>
            <a:ext cx="11521280" cy="45719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53DB250-A827-4080-8BD8-EE3BA40BC20A}"/>
              </a:ext>
            </a:extLst>
          </p:cNvPr>
          <p:cNvSpPr txBox="1"/>
          <p:nvPr/>
        </p:nvSpPr>
        <p:spPr>
          <a:xfrm>
            <a:off x="7392144" y="432362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3553" y="4149080"/>
            <a:ext cx="2244914" cy="565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35960" y="4149080"/>
            <a:ext cx="3168351" cy="531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1384" y="5229200"/>
            <a:ext cx="237626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7688" y="5229200"/>
            <a:ext cx="2160239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79976" y="5174567"/>
            <a:ext cx="216024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472264" y="5229200"/>
            <a:ext cx="230425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95600" y="3922841"/>
            <a:ext cx="1812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ДИРЕКТОР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28575" y="4230067"/>
            <a:ext cx="2266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Штаб директора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8257" y="5343599"/>
            <a:ext cx="2088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Штаб руководителя подразделения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7688" y="5373217"/>
            <a:ext cx="2130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Руководитель подразделения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07968" y="537321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Руководитель подразделения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24292" y="534359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Штаб руководителя подразделения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2" idx="3"/>
            <a:endCxn id="7" idx="1"/>
          </p:cNvCxnSpPr>
          <p:nvPr/>
        </p:nvCxnSpPr>
        <p:spPr>
          <a:xfrm flipV="1">
            <a:off x="4308467" y="4414733"/>
            <a:ext cx="1427493" cy="17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63752" y="4714952"/>
            <a:ext cx="0" cy="22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9" idx="3"/>
            <a:endCxn id="10" idx="1"/>
          </p:cNvCxnSpPr>
          <p:nvPr/>
        </p:nvCxnSpPr>
        <p:spPr>
          <a:xfrm>
            <a:off x="2927648" y="58052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2" idx="1"/>
          </p:cNvCxnSpPr>
          <p:nvPr/>
        </p:nvCxnSpPr>
        <p:spPr>
          <a:xfrm>
            <a:off x="8040216" y="58052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47728" y="4941168"/>
            <a:ext cx="3024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647728" y="49411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672063" y="4941168"/>
            <a:ext cx="0" cy="233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6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E9CE9C83-2237-4CF2-B47A-1E950E35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1EC1241-F022-4B53-A6A6-ABB477CC3D9D}"/>
              </a:ext>
            </a:extLst>
          </p:cNvPr>
          <p:cNvSpPr txBox="1"/>
          <p:nvPr/>
        </p:nvSpPr>
        <p:spPr>
          <a:xfrm>
            <a:off x="4267884" y="62934"/>
            <a:ext cx="3672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ТАЙМ-ЛАЙН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42802D-4A6F-41E8-931D-5017A9B30BAF}"/>
              </a:ext>
            </a:extLst>
          </p:cNvPr>
          <p:cNvSpPr txBox="1"/>
          <p:nvPr/>
        </p:nvSpPr>
        <p:spPr>
          <a:xfrm>
            <a:off x="1127449" y="1052736"/>
            <a:ext cx="98742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ТАЙМ-ЛАЙН – лента времени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КОГДА? КТО? ЧТО? В КАКОМ КОЛИЧЕСТВЕ? 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2FA8C1E-4086-45A2-AAEF-CE0AA6630F19}"/>
              </a:ext>
            </a:extLst>
          </p:cNvPr>
          <p:cNvSpPr txBox="1">
            <a:spLocks/>
          </p:cNvSpPr>
          <p:nvPr/>
        </p:nvSpPr>
        <p:spPr>
          <a:xfrm>
            <a:off x="1127449" y="2780928"/>
            <a:ext cx="9937103" cy="1296144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Начало ленты – дата старта проекта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Окончание ленты – финал проекта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Деление на этапы – по длительности этапов проекта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53DB250-A827-4080-8BD8-EE3BA40BC20A}"/>
              </a:ext>
            </a:extLst>
          </p:cNvPr>
          <p:cNvSpPr txBox="1"/>
          <p:nvPr/>
        </p:nvSpPr>
        <p:spPr>
          <a:xfrm>
            <a:off x="7392144" y="425985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4259854"/>
            <a:ext cx="943304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33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E9CE9C83-2237-4CF2-B47A-1E950E35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48C7-B9B0-4D94-B6D3-9BBE178D66D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1EC1241-F022-4B53-A6A6-ABB477CC3D9D}"/>
              </a:ext>
            </a:extLst>
          </p:cNvPr>
          <p:cNvSpPr txBox="1"/>
          <p:nvPr/>
        </p:nvSpPr>
        <p:spPr>
          <a:xfrm>
            <a:off x="2711624" y="6293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ТАЙМ-ЛАЙНА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42802D-4A6F-41E8-931D-5017A9B30BAF}"/>
              </a:ext>
            </a:extLst>
          </p:cNvPr>
          <p:cNvSpPr txBox="1"/>
          <p:nvPr/>
        </p:nvSpPr>
        <p:spPr>
          <a:xfrm>
            <a:off x="1127449" y="1052736"/>
            <a:ext cx="987426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ИНФОРМИРОВАНИЕ: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Сайт ОО,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соц.сети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школьное радио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менее 10 постов и не менее 10 объявлений, листовки в каждый класс, сообщения в родительские чаты….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Ответственный: Петров Вася</a:t>
            </a:r>
          </a:p>
          <a:p>
            <a:pPr lvl="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Даты: 10.01 – 17.01</a:t>
            </a:r>
          </a:p>
          <a:p>
            <a:pPr marL="514350" lvl="0" indent="-514350" algn="just" defTabSz="914400" fontAlgn="auto">
              <a:spcBef>
                <a:spcPts val="0"/>
              </a:spcBef>
              <a:spcAft>
                <a:spcPts val="600"/>
              </a:spcAft>
              <a:buClrTx/>
              <a:buSzPct val="90000"/>
              <a:buAutoNum type="arabicPeriod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2FA8C1E-4086-45A2-AAEF-CE0AA6630F19}"/>
              </a:ext>
            </a:extLst>
          </p:cNvPr>
          <p:cNvSpPr txBox="1">
            <a:spLocks/>
          </p:cNvSpPr>
          <p:nvPr/>
        </p:nvSpPr>
        <p:spPr>
          <a:xfrm>
            <a:off x="1127449" y="2780928"/>
            <a:ext cx="9937103" cy="1296144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53DB250-A827-4080-8BD8-EE3BA40BC20A}"/>
              </a:ext>
            </a:extLst>
          </p:cNvPr>
          <p:cNvSpPr txBox="1"/>
          <p:nvPr/>
        </p:nvSpPr>
        <p:spPr>
          <a:xfrm>
            <a:off x="7392144" y="425985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4259854"/>
            <a:ext cx="943304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022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25412</TotalTime>
  <Words>630</Words>
  <Application>Microsoft Office PowerPoint</Application>
  <PresentationFormat>Произвольный</PresentationFormat>
  <Paragraphs>112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Овчинников С.В.</dc:creator>
  <dc:description>Рекомендованный Службой маркетинга корпоративный шаблон презентации как для внутреннего, так и для внешнего использования всеми подразделениями ООО "Газинформсервис". Является собственностью ООО "Газинформсервис".</dc:description>
  <cp:lastModifiedBy>giv</cp:lastModifiedBy>
  <cp:revision>1954</cp:revision>
  <cp:lastPrinted>2023-05-18T15:55:48Z</cp:lastPrinted>
  <dcterms:created xsi:type="dcterms:W3CDTF">2011-02-16T19:49:15Z</dcterms:created>
  <dcterms:modified xsi:type="dcterms:W3CDTF">2024-01-24T06:54:16Z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0x010100957F59F186CECF408D996F19DE21A733</vt:lpwstr>
  </property>
  <property fmtid="{D5CDD505-2E9C-101B-9397-08002B2CF9AE}" pid="3" name="Developer">
    <vt:lpwstr>31;#</vt:lpwstr>
  </property>
  <property fmtid="{D5CDD505-2E9C-101B-9397-08002B2CF9AE}" pid="4" name="Range_application">
    <vt:lpwstr>;#Управление;#Бухгалтерия;#ПЭО;#ОУП;#СО;#ДПс;#ДОРЗ;#ДП;#ДВ;#ДУП;#СТД;#АЦ;#ОЗР;#ДРиС;#АХС;#УЦ;#ЦАИ;#ОТДО;#СИТ;#</vt:lpwstr>
  </property>
</Properties>
</file>